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6" r:id="rId14"/>
    <p:sldId id="267" r:id="rId15"/>
    <p:sldId id="265"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4/28/2021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4/28/2021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4/28/2021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DA9B-A160-4E9F-840E-AE72C74B8529}"/>
              </a:ext>
            </a:extLst>
          </p:cNvPr>
          <p:cNvSpPr>
            <a:spLocks noGrp="1"/>
          </p:cNvSpPr>
          <p:nvPr>
            <p:ph type="ctrTitle"/>
          </p:nvPr>
        </p:nvSpPr>
        <p:spPr>
          <a:xfrm>
            <a:off x="422511" y="375470"/>
            <a:ext cx="10343866" cy="1641490"/>
          </a:xfrm>
        </p:spPr>
        <p:txBody>
          <a:bodyPr>
            <a:noAutofit/>
          </a:bodyPr>
          <a:lstStyle/>
          <a:p>
            <a:pPr algn="ctr"/>
            <a:r>
              <a:rPr lang="en-GB" sz="4800" dirty="0">
                <a:latin typeface="Calibri" panose="020F0502020204030204" pitchFamily="34" charset="0"/>
                <a:cs typeface="Calibri" panose="020F0502020204030204" pitchFamily="34" charset="0"/>
              </a:rPr>
              <a:t>Relationships and Health Education </a:t>
            </a:r>
            <a:br>
              <a:rPr lang="en-GB" sz="4800" dirty="0">
                <a:latin typeface="Calibri" panose="020F0502020204030204" pitchFamily="34" charset="0"/>
                <a:cs typeface="Calibri" panose="020F0502020204030204" pitchFamily="34" charset="0"/>
              </a:rPr>
            </a:br>
            <a:r>
              <a:rPr lang="en-GB" sz="4800" dirty="0">
                <a:latin typeface="Calibri" panose="020F0502020204030204" pitchFamily="34" charset="0"/>
                <a:cs typeface="Calibri" panose="020F0502020204030204" pitchFamily="34" charset="0"/>
              </a:rPr>
              <a:t>(Including Sex Education)</a:t>
            </a:r>
            <a:endParaRPr lang="en-GB" sz="66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D475C7F8-07B6-4B25-8D98-EFE21B6C92DB}"/>
              </a:ext>
            </a:extLst>
          </p:cNvPr>
          <p:cNvSpPr>
            <a:spLocks noGrp="1"/>
          </p:cNvSpPr>
          <p:nvPr>
            <p:ph type="subTitle" idx="1"/>
          </p:nvPr>
        </p:nvSpPr>
        <p:spPr>
          <a:xfrm>
            <a:off x="1321614" y="5700141"/>
            <a:ext cx="9144000" cy="754025"/>
          </a:xfrm>
        </p:spPr>
        <p:txBody>
          <a:bodyPr>
            <a:normAutofit/>
          </a:bodyPr>
          <a:lstStyle/>
          <a:p>
            <a:pPr algn="ctr"/>
            <a:r>
              <a:rPr lang="en-GB" sz="4800" dirty="0" err="1">
                <a:latin typeface="Calibri" panose="020F0502020204030204" pitchFamily="34" charset="0"/>
                <a:cs typeface="Calibri" panose="020F0502020204030204" pitchFamily="34" charset="0"/>
              </a:rPr>
              <a:t>Mellers</a:t>
            </a:r>
            <a:r>
              <a:rPr lang="en-GB" sz="4800" dirty="0">
                <a:latin typeface="Calibri" panose="020F0502020204030204" pitchFamily="34" charset="0"/>
                <a:cs typeface="Calibri" panose="020F0502020204030204" pitchFamily="34" charset="0"/>
              </a:rPr>
              <a:t> Primary School  </a:t>
            </a:r>
          </a:p>
        </p:txBody>
      </p:sp>
      <p:pic>
        <p:nvPicPr>
          <p:cNvPr id="4" name="Picture 3">
            <a:extLst>
              <a:ext uri="{FF2B5EF4-FFF2-40B4-BE49-F238E27FC236}">
                <a16:creationId xmlns:a16="http://schemas.microsoft.com/office/drawing/2014/main" id="{4626D87D-D151-4116-A53B-BC681C081CA7}"/>
              </a:ext>
            </a:extLst>
          </p:cNvPr>
          <p:cNvPicPr>
            <a:picLocks noChangeAspect="1"/>
          </p:cNvPicPr>
          <p:nvPr/>
        </p:nvPicPr>
        <p:blipFill>
          <a:blip r:embed="rId2"/>
          <a:stretch>
            <a:fillRect/>
          </a:stretch>
        </p:blipFill>
        <p:spPr>
          <a:xfrm>
            <a:off x="3396699" y="2208122"/>
            <a:ext cx="4993830" cy="3329220"/>
          </a:xfrm>
          <a:prstGeom prst="rect">
            <a:avLst/>
          </a:prstGeom>
        </p:spPr>
      </p:pic>
      <p:pic>
        <p:nvPicPr>
          <p:cNvPr id="5" name="Picture 4">
            <a:extLst>
              <a:ext uri="{FF2B5EF4-FFF2-40B4-BE49-F238E27FC236}">
                <a16:creationId xmlns:a16="http://schemas.microsoft.com/office/drawing/2014/main" id="{34169A91-5814-43E4-8118-8A83CB533958}"/>
              </a:ext>
            </a:extLst>
          </p:cNvPr>
          <p:cNvPicPr>
            <a:picLocks noChangeAspect="1"/>
          </p:cNvPicPr>
          <p:nvPr/>
        </p:nvPicPr>
        <p:blipFill>
          <a:blip r:embed="rId3"/>
          <a:stretch>
            <a:fillRect/>
          </a:stretch>
        </p:blipFill>
        <p:spPr>
          <a:xfrm>
            <a:off x="1726386" y="5657844"/>
            <a:ext cx="758445" cy="810752"/>
          </a:xfrm>
          <a:prstGeom prst="rect">
            <a:avLst/>
          </a:prstGeom>
        </p:spPr>
      </p:pic>
      <p:pic>
        <p:nvPicPr>
          <p:cNvPr id="6" name="Picture 5">
            <a:extLst>
              <a:ext uri="{FF2B5EF4-FFF2-40B4-BE49-F238E27FC236}">
                <a16:creationId xmlns:a16="http://schemas.microsoft.com/office/drawing/2014/main" id="{57CB6082-A9CC-4564-B18E-8AED730D7C7A}"/>
              </a:ext>
            </a:extLst>
          </p:cNvPr>
          <p:cNvPicPr>
            <a:picLocks noChangeAspect="1"/>
          </p:cNvPicPr>
          <p:nvPr/>
        </p:nvPicPr>
        <p:blipFill>
          <a:blip r:embed="rId4"/>
          <a:stretch>
            <a:fillRect/>
          </a:stretch>
        </p:blipFill>
        <p:spPr>
          <a:xfrm>
            <a:off x="9228760" y="5643328"/>
            <a:ext cx="755970" cy="810838"/>
          </a:xfrm>
          <a:prstGeom prst="rect">
            <a:avLst/>
          </a:prstGeom>
        </p:spPr>
      </p:pic>
    </p:spTree>
    <p:extLst>
      <p:ext uri="{BB962C8B-B14F-4D97-AF65-F5344CB8AC3E}">
        <p14:creationId xmlns:p14="http://schemas.microsoft.com/office/powerpoint/2010/main" val="322668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4592-6F8F-464F-B49B-4E1A6D784CA4}"/>
              </a:ext>
            </a:extLst>
          </p:cNvPr>
          <p:cNvSpPr>
            <a:spLocks noGrp="1"/>
          </p:cNvSpPr>
          <p:nvPr>
            <p:ph type="title"/>
          </p:nvPr>
        </p:nvSpPr>
        <p:spPr/>
        <p:txBody>
          <a:bodyPr>
            <a:normAutofit/>
          </a:bodyPr>
          <a:lstStyle/>
          <a:p>
            <a:pPr algn="ctr"/>
            <a:r>
              <a:rPr lang="en-GB" sz="4400" dirty="0">
                <a:latin typeface="Calibri" panose="020F0502020204030204" pitchFamily="34" charset="0"/>
                <a:cs typeface="Calibri" panose="020F0502020204030204" pitchFamily="34" charset="0"/>
              </a:rPr>
              <a:t>When do we teach RSHE?</a:t>
            </a:r>
          </a:p>
        </p:txBody>
      </p:sp>
      <p:sp>
        <p:nvSpPr>
          <p:cNvPr id="3" name="Content Placeholder 2">
            <a:extLst>
              <a:ext uri="{FF2B5EF4-FFF2-40B4-BE49-F238E27FC236}">
                <a16:creationId xmlns:a16="http://schemas.microsoft.com/office/drawing/2014/main" id="{921A5A5F-CDD8-41E9-8B9C-7563F9116AF0}"/>
              </a:ext>
            </a:extLst>
          </p:cNvPr>
          <p:cNvSpPr>
            <a:spLocks noGrp="1"/>
          </p:cNvSpPr>
          <p:nvPr>
            <p:ph idx="1"/>
          </p:nvPr>
        </p:nvSpPr>
        <p:spPr/>
        <p:txBody>
          <a:bodyPr/>
          <a:lstStyle/>
          <a:p>
            <a:r>
              <a:rPr lang="en-GB" dirty="0"/>
              <a:t>We deliver through our weekly PSHE slot</a:t>
            </a:r>
          </a:p>
          <a:p>
            <a:endParaRPr lang="en-GB" dirty="0"/>
          </a:p>
          <a:p>
            <a:r>
              <a:rPr lang="en-GB" dirty="0"/>
              <a:t>Some teaching happens through science</a:t>
            </a:r>
          </a:p>
          <a:p>
            <a:endParaRPr lang="en-GB" dirty="0"/>
          </a:p>
          <a:p>
            <a:r>
              <a:rPr lang="en-GB" dirty="0"/>
              <a:t>We use assemblies and theme weeks to deliver some elements</a:t>
            </a:r>
          </a:p>
          <a:p>
            <a:endParaRPr lang="en-GB" dirty="0"/>
          </a:p>
          <a:p>
            <a:r>
              <a:rPr lang="en-GB" dirty="0"/>
              <a:t>We use the Christopher Winter Project and Drug Aware to enhance RSHE delivered by staff.  All providers work in line with our published policy.</a:t>
            </a:r>
          </a:p>
          <a:p>
            <a:endParaRPr lang="en-GB" dirty="0"/>
          </a:p>
        </p:txBody>
      </p:sp>
    </p:spTree>
    <p:extLst>
      <p:ext uri="{BB962C8B-B14F-4D97-AF65-F5344CB8AC3E}">
        <p14:creationId xmlns:p14="http://schemas.microsoft.com/office/powerpoint/2010/main" val="313966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C34B-EB92-4D01-A823-95F657E8611B}"/>
              </a:ext>
            </a:extLst>
          </p:cNvPr>
          <p:cNvSpPr>
            <a:spLocks noGrp="1"/>
          </p:cNvSpPr>
          <p:nvPr>
            <p:ph type="title"/>
          </p:nvPr>
        </p:nvSpPr>
        <p:spPr/>
        <p:txBody>
          <a:bodyPr/>
          <a:lstStyle/>
          <a:p>
            <a:r>
              <a:rPr lang="en-GB" dirty="0"/>
              <a:t>RSHE Inclusion</a:t>
            </a:r>
          </a:p>
        </p:txBody>
      </p:sp>
      <p:sp>
        <p:nvSpPr>
          <p:cNvPr id="3" name="Content Placeholder 2">
            <a:extLst>
              <a:ext uri="{FF2B5EF4-FFF2-40B4-BE49-F238E27FC236}">
                <a16:creationId xmlns:a16="http://schemas.microsoft.com/office/drawing/2014/main" id="{09A8CE79-3C53-4B29-9D87-131F1C3AEEEB}"/>
              </a:ext>
            </a:extLst>
          </p:cNvPr>
          <p:cNvSpPr>
            <a:spLocks noGrp="1"/>
          </p:cNvSpPr>
          <p:nvPr>
            <p:ph idx="1"/>
          </p:nvPr>
        </p:nvSpPr>
        <p:spPr>
          <a:xfrm>
            <a:off x="1120000" y="1825625"/>
            <a:ext cx="10233800" cy="4787210"/>
          </a:xfrm>
        </p:spPr>
        <p:txBody>
          <a:bodyPr>
            <a:normAutofit fontScale="25000" lnSpcReduction="20000"/>
          </a:bodyPr>
          <a:lstStyle/>
          <a:p>
            <a:r>
              <a:rPr lang="en-GB" sz="9600" dirty="0">
                <a:latin typeface="Calibri" panose="020F0502020204030204" pitchFamily="34" charset="0"/>
                <a:cs typeface="Calibri" panose="020F0502020204030204" pitchFamily="34" charset="0"/>
              </a:rPr>
              <a:t>We will reflect a range of faith perspectives in RSHE</a:t>
            </a:r>
          </a:p>
          <a:p>
            <a:endParaRPr lang="en-GB" sz="9600" dirty="0">
              <a:latin typeface="Calibri" panose="020F0502020204030204" pitchFamily="34" charset="0"/>
              <a:cs typeface="Calibri" panose="020F0502020204030204" pitchFamily="34" charset="0"/>
            </a:endParaRPr>
          </a:p>
          <a:p>
            <a:r>
              <a:rPr lang="en-GB" sz="9600" dirty="0">
                <a:latin typeface="Calibri" panose="020F0502020204030204" pitchFamily="34" charset="0"/>
                <a:cs typeface="Calibri" panose="020F0502020204030204" pitchFamily="34" charset="0"/>
              </a:rPr>
              <a:t>We will ensure that pupils with Special Educational Needs and Disabilities learn about RSHE in a way that meets their individual needs</a:t>
            </a:r>
          </a:p>
          <a:p>
            <a:endParaRPr lang="en-GB" sz="9600" dirty="0">
              <a:latin typeface="Calibri" panose="020F0502020204030204" pitchFamily="34" charset="0"/>
              <a:cs typeface="Calibri" panose="020F0502020204030204" pitchFamily="34" charset="0"/>
            </a:endParaRPr>
          </a:p>
          <a:p>
            <a:r>
              <a:rPr lang="en-GB" sz="9600" dirty="0">
                <a:latin typeface="Calibri" panose="020F0502020204030204" pitchFamily="34" charset="0"/>
                <a:cs typeface="Calibri" panose="020F0502020204030204" pitchFamily="34" charset="0"/>
              </a:rPr>
              <a:t>RSHE Lessons and resources will celebrate the diversity of families and people </a:t>
            </a:r>
          </a:p>
          <a:p>
            <a:endParaRPr lang="en-GB" sz="9600" dirty="0">
              <a:latin typeface="Calibri" panose="020F0502020204030204" pitchFamily="34" charset="0"/>
              <a:cs typeface="Calibri" panose="020F0502020204030204" pitchFamily="34" charset="0"/>
            </a:endParaRPr>
          </a:p>
          <a:p>
            <a:r>
              <a:rPr lang="en-GB" sz="9600" dirty="0">
                <a:latin typeface="Calibri" panose="020F0502020204030204" pitchFamily="34" charset="0"/>
                <a:cs typeface="Calibri" panose="020F0502020204030204" pitchFamily="34" charset="0"/>
              </a:rPr>
              <a:t>We will encourage pupils to be respectful to all people regardless of difference</a:t>
            </a:r>
          </a:p>
          <a:p>
            <a:endParaRPr lang="en-GB" sz="9600" dirty="0">
              <a:latin typeface="Calibri" panose="020F0502020204030204" pitchFamily="34" charset="0"/>
              <a:cs typeface="Calibri" panose="020F0502020204030204" pitchFamily="34" charset="0"/>
            </a:endParaRPr>
          </a:p>
          <a:p>
            <a:r>
              <a:rPr lang="en-GB" sz="9600" dirty="0">
                <a:latin typeface="Calibri" panose="020F0502020204030204" pitchFamily="34" charset="0"/>
                <a:cs typeface="Calibri" panose="020F0502020204030204" pitchFamily="34" charset="0"/>
              </a:rPr>
              <a:t>We will encourage pupils to explore and challenge stereotypes in all their forms</a:t>
            </a:r>
          </a:p>
          <a:p>
            <a:endParaRPr lang="en-GB" dirty="0"/>
          </a:p>
        </p:txBody>
      </p:sp>
    </p:spTree>
    <p:extLst>
      <p:ext uri="{BB962C8B-B14F-4D97-AF65-F5344CB8AC3E}">
        <p14:creationId xmlns:p14="http://schemas.microsoft.com/office/powerpoint/2010/main" val="3513232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772A-6DED-4E30-B98F-2EB54CEC40C9}"/>
              </a:ext>
            </a:extLst>
          </p:cNvPr>
          <p:cNvSpPr>
            <a:spLocks noGrp="1"/>
          </p:cNvSpPr>
          <p:nvPr>
            <p:ph type="title"/>
          </p:nvPr>
        </p:nvSpPr>
        <p:spPr/>
        <p:txBody>
          <a:bodyPr>
            <a:normAutofit/>
          </a:bodyPr>
          <a:lstStyle/>
          <a:p>
            <a:pPr algn="ctr"/>
            <a:r>
              <a:rPr lang="en-GB" sz="4800" dirty="0">
                <a:latin typeface="Calibri" panose="020F0502020204030204" pitchFamily="34" charset="0"/>
                <a:cs typeface="Calibri" panose="020F0502020204030204" pitchFamily="34" charset="0"/>
              </a:rPr>
              <a:t>How will RSHE be taught?</a:t>
            </a:r>
          </a:p>
        </p:txBody>
      </p:sp>
      <p:sp>
        <p:nvSpPr>
          <p:cNvPr id="3" name="Content Placeholder 2">
            <a:extLst>
              <a:ext uri="{FF2B5EF4-FFF2-40B4-BE49-F238E27FC236}">
                <a16:creationId xmlns:a16="http://schemas.microsoft.com/office/drawing/2014/main" id="{81C20F90-CB2C-4C89-8963-9AC2E5E2B3D8}"/>
              </a:ext>
            </a:extLst>
          </p:cNvPr>
          <p:cNvSpPr>
            <a:spLocks noGrp="1"/>
          </p:cNvSpPr>
          <p:nvPr>
            <p:ph idx="1"/>
          </p:nvPr>
        </p:nvSpPr>
        <p:spPr/>
        <p:txBody>
          <a:bodyPr/>
          <a:lstStyle/>
          <a:p>
            <a:r>
              <a:rPr lang="en-GB" dirty="0">
                <a:latin typeface="Calibri" panose="020F0502020204030204" pitchFamily="34" charset="0"/>
                <a:cs typeface="Calibri" panose="020F0502020204030204" pitchFamily="34" charset="0"/>
              </a:rPr>
              <a:t>All teachers receive training to ensure they feel skilled and confident</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We create a safe environment for learning</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The delivery is balanced, factual, and in line with ethos of school: individual teachers do not give their personal perspectives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We acknowledge different views and faith perspectives</a:t>
            </a:r>
          </a:p>
          <a:p>
            <a:endParaRPr lang="en-GB" dirty="0"/>
          </a:p>
        </p:txBody>
      </p:sp>
    </p:spTree>
    <p:extLst>
      <p:ext uri="{BB962C8B-B14F-4D97-AF65-F5344CB8AC3E}">
        <p14:creationId xmlns:p14="http://schemas.microsoft.com/office/powerpoint/2010/main" val="178075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26E0-D2B7-4CD5-808F-C7E730E083B2}"/>
              </a:ext>
            </a:extLst>
          </p:cNvPr>
          <p:cNvSpPr>
            <a:spLocks noGrp="1"/>
          </p:cNvSpPr>
          <p:nvPr>
            <p:ph type="title"/>
          </p:nvPr>
        </p:nvSpPr>
        <p:spPr/>
        <p:txBody>
          <a:bodyPr>
            <a:normAutofit/>
          </a:bodyPr>
          <a:lstStyle/>
          <a:p>
            <a:pPr algn="ctr"/>
            <a:r>
              <a:rPr lang="en-GB" sz="4800" dirty="0">
                <a:latin typeface="Calibri" panose="020F0502020204030204" pitchFamily="34" charset="0"/>
                <a:cs typeface="Calibri" panose="020F0502020204030204" pitchFamily="34" charset="0"/>
              </a:rPr>
              <a:t>Answering Children’s Questions</a:t>
            </a:r>
          </a:p>
        </p:txBody>
      </p:sp>
      <p:sp>
        <p:nvSpPr>
          <p:cNvPr id="3" name="Content Placeholder 2">
            <a:extLst>
              <a:ext uri="{FF2B5EF4-FFF2-40B4-BE49-F238E27FC236}">
                <a16:creationId xmlns:a16="http://schemas.microsoft.com/office/drawing/2014/main" id="{4DD1E80E-135C-456B-863B-51DE12D42BFE}"/>
              </a:ext>
            </a:extLst>
          </p:cNvPr>
          <p:cNvSpPr>
            <a:spLocks noGrp="1"/>
          </p:cNvSpPr>
          <p:nvPr>
            <p:ph idx="1"/>
          </p:nvPr>
        </p:nvSpPr>
        <p:spPr>
          <a:xfrm>
            <a:off x="1120000" y="1560582"/>
            <a:ext cx="10233800" cy="4351338"/>
          </a:xfrm>
        </p:spPr>
        <p:txBody>
          <a:bodyPr>
            <a:normAutofit fontScale="25000" lnSpcReduction="20000"/>
          </a:bodyPr>
          <a:lstStyle/>
          <a:p>
            <a:pPr marL="0" indent="0">
              <a:buNone/>
            </a:pPr>
            <a:r>
              <a:rPr lang="en-GB" sz="9600" dirty="0">
                <a:latin typeface="Calibri" panose="020F0502020204030204" pitchFamily="34" charset="0"/>
                <a:cs typeface="Calibri" panose="020F0502020204030204" pitchFamily="34" charset="0"/>
              </a:rPr>
              <a:t>Children are curious, they ask questions!</a:t>
            </a:r>
          </a:p>
          <a:p>
            <a:endParaRPr lang="en-GB" sz="9600" dirty="0">
              <a:latin typeface="Calibri" panose="020F0502020204030204" pitchFamily="34" charset="0"/>
              <a:cs typeface="Calibri" panose="020F0502020204030204" pitchFamily="34" charset="0"/>
            </a:endParaRPr>
          </a:p>
          <a:p>
            <a:pPr marL="0" indent="0">
              <a:buNone/>
            </a:pPr>
            <a:r>
              <a:rPr lang="en-GB" sz="9600" dirty="0">
                <a:latin typeface="Calibri" panose="020F0502020204030204" pitchFamily="34" charset="0"/>
                <a:cs typeface="Calibri" panose="020F0502020204030204" pitchFamily="34" charset="0"/>
              </a:rPr>
              <a:t>Teachers use their professional judgment when answering questions as in any subject</a:t>
            </a:r>
          </a:p>
          <a:p>
            <a:endParaRPr lang="en-GB" sz="9600" dirty="0">
              <a:latin typeface="Calibri" panose="020F0502020204030204" pitchFamily="34" charset="0"/>
              <a:cs typeface="Calibri" panose="020F0502020204030204" pitchFamily="34" charset="0"/>
            </a:endParaRPr>
          </a:p>
          <a:p>
            <a:pPr marL="0" indent="0">
              <a:buNone/>
            </a:pPr>
            <a:r>
              <a:rPr lang="en-GB" sz="9600" dirty="0">
                <a:latin typeface="Calibri" panose="020F0502020204030204" pitchFamily="34" charset="0"/>
                <a:cs typeface="Calibri" panose="020F0502020204030204" pitchFamily="34" charset="0"/>
              </a:rPr>
              <a:t>Teachers answer in a balanced and factual way appropriate to the age of the pupil</a:t>
            </a:r>
          </a:p>
          <a:p>
            <a:endParaRPr lang="en-GB" sz="9600" dirty="0">
              <a:latin typeface="Calibri" panose="020F0502020204030204" pitchFamily="34" charset="0"/>
              <a:cs typeface="Calibri" panose="020F0502020204030204" pitchFamily="34" charset="0"/>
            </a:endParaRPr>
          </a:p>
          <a:p>
            <a:pPr marL="0" indent="0">
              <a:buNone/>
            </a:pPr>
            <a:r>
              <a:rPr lang="en-GB" sz="9600" dirty="0">
                <a:latin typeface="Calibri" panose="020F0502020204030204" pitchFamily="34" charset="0"/>
                <a:cs typeface="Calibri" panose="020F0502020204030204" pitchFamily="34" charset="0"/>
              </a:rPr>
              <a:t>Our strategies:</a:t>
            </a:r>
          </a:p>
          <a:p>
            <a:pPr lvl="1"/>
            <a:r>
              <a:rPr lang="en-GB" sz="9200" dirty="0">
                <a:latin typeface="Calibri" panose="020F0502020204030204" pitchFamily="34" charset="0"/>
                <a:cs typeface="Calibri" panose="020F0502020204030204" pitchFamily="34" charset="0"/>
              </a:rPr>
              <a:t>Group agreement during circle time</a:t>
            </a:r>
          </a:p>
          <a:p>
            <a:pPr lvl="1"/>
            <a:r>
              <a:rPr lang="en-GB" sz="9200" dirty="0">
                <a:latin typeface="Calibri" panose="020F0502020204030204" pitchFamily="34" charset="0"/>
                <a:cs typeface="Calibri" panose="020F0502020204030204" pitchFamily="34" charset="0"/>
              </a:rPr>
              <a:t>Using the ‘worry muncher’ to ask confidential questions</a:t>
            </a:r>
          </a:p>
          <a:p>
            <a:pPr lvl="1"/>
            <a:r>
              <a:rPr lang="en-GB" sz="9200" dirty="0">
                <a:latin typeface="Calibri" panose="020F0502020204030204" pitchFamily="34" charset="0"/>
                <a:cs typeface="Calibri" panose="020F0502020204030204" pitchFamily="34" charset="0"/>
              </a:rPr>
              <a:t>Whole class answers</a:t>
            </a:r>
          </a:p>
          <a:p>
            <a:pPr lvl="1"/>
            <a:r>
              <a:rPr lang="en-GB" sz="9200" dirty="0">
                <a:latin typeface="Calibri" panose="020F0502020204030204" pitchFamily="34" charset="0"/>
                <a:cs typeface="Calibri" panose="020F0502020204030204" pitchFamily="34" charset="0"/>
              </a:rPr>
              <a:t>Private answers</a:t>
            </a:r>
          </a:p>
          <a:p>
            <a:pPr lvl="1"/>
            <a:r>
              <a:rPr lang="en-GB" sz="9200" dirty="0">
                <a:latin typeface="Calibri" panose="020F0502020204030204" pitchFamily="34" charset="0"/>
                <a:cs typeface="Calibri" panose="020F0502020204030204" pitchFamily="34" charset="0"/>
              </a:rPr>
              <a:t>Involve parents/carers</a:t>
            </a:r>
          </a:p>
          <a:p>
            <a:endParaRPr lang="en-GB" dirty="0"/>
          </a:p>
        </p:txBody>
      </p:sp>
    </p:spTree>
    <p:extLst>
      <p:ext uri="{BB962C8B-B14F-4D97-AF65-F5344CB8AC3E}">
        <p14:creationId xmlns:p14="http://schemas.microsoft.com/office/powerpoint/2010/main" val="352479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7DAB-E578-443C-A024-979BBE3FBA16}"/>
              </a:ext>
            </a:extLst>
          </p:cNvPr>
          <p:cNvSpPr>
            <a:spLocks noGrp="1"/>
          </p:cNvSpPr>
          <p:nvPr>
            <p:ph type="title"/>
          </p:nvPr>
        </p:nvSpPr>
        <p:spPr/>
        <p:txBody>
          <a:bodyPr>
            <a:normAutofit/>
          </a:bodyPr>
          <a:lstStyle/>
          <a:p>
            <a:pPr algn="ctr"/>
            <a:r>
              <a:rPr lang="en-GB" sz="4400" dirty="0">
                <a:latin typeface="Calibri" panose="020F0502020204030204" pitchFamily="34" charset="0"/>
                <a:cs typeface="Calibri" panose="020F0502020204030204" pitchFamily="34" charset="0"/>
              </a:rPr>
              <a:t>Partnership with parents</a:t>
            </a:r>
          </a:p>
        </p:txBody>
      </p:sp>
      <p:sp>
        <p:nvSpPr>
          <p:cNvPr id="3" name="Content Placeholder 2">
            <a:extLst>
              <a:ext uri="{FF2B5EF4-FFF2-40B4-BE49-F238E27FC236}">
                <a16:creationId xmlns:a16="http://schemas.microsoft.com/office/drawing/2014/main" id="{2C3229D1-611E-4A18-9095-FE4AD076DBBA}"/>
              </a:ext>
            </a:extLst>
          </p:cNvPr>
          <p:cNvSpPr>
            <a:spLocks noGrp="1"/>
          </p:cNvSpPr>
          <p:nvPr>
            <p:ph idx="1"/>
          </p:nvPr>
        </p:nvSpPr>
        <p:spPr/>
        <p:txBody>
          <a:bodyPr>
            <a:normAutofit fontScale="85000" lnSpcReduction="20000"/>
          </a:bodyPr>
          <a:lstStyle/>
          <a:p>
            <a:pPr marL="0" indent="0">
              <a:buNone/>
            </a:pPr>
            <a:r>
              <a:rPr lang="en-GB" sz="3300" dirty="0">
                <a:latin typeface="Calibri" panose="020F0502020204030204" pitchFamily="34" charset="0"/>
                <a:cs typeface="Calibri" panose="020F0502020204030204" pitchFamily="34" charset="0"/>
              </a:rPr>
              <a:t>We want to work in partnership with our parents, we do this in several ways:</a:t>
            </a:r>
          </a:p>
          <a:p>
            <a:endParaRPr lang="en-GB" sz="3300" dirty="0">
              <a:latin typeface="Calibri" panose="020F0502020204030204" pitchFamily="34" charset="0"/>
              <a:cs typeface="Calibri" panose="020F0502020204030204" pitchFamily="34" charset="0"/>
            </a:endParaRPr>
          </a:p>
          <a:p>
            <a:pPr lvl="1"/>
            <a:r>
              <a:rPr lang="en-GB" sz="2900" dirty="0">
                <a:latin typeface="Calibri" panose="020F0502020204030204" pitchFamily="34" charset="0"/>
                <a:cs typeface="Calibri" panose="020F0502020204030204" pitchFamily="34" charset="0"/>
              </a:rPr>
              <a:t>Consult with you whenever we change our programme</a:t>
            </a:r>
          </a:p>
          <a:p>
            <a:endParaRPr lang="en-GB" sz="3300" dirty="0">
              <a:latin typeface="Calibri" panose="020F0502020204030204" pitchFamily="34" charset="0"/>
              <a:cs typeface="Calibri" panose="020F0502020204030204" pitchFamily="34" charset="0"/>
            </a:endParaRPr>
          </a:p>
          <a:p>
            <a:pPr lvl="1"/>
            <a:r>
              <a:rPr lang="en-GB" sz="2900" dirty="0">
                <a:latin typeface="Calibri" panose="020F0502020204030204" pitchFamily="34" charset="0"/>
                <a:cs typeface="Calibri" panose="020F0502020204030204" pitchFamily="34" charset="0"/>
              </a:rPr>
              <a:t>Support you to understand the content and delivery of our programme</a:t>
            </a:r>
          </a:p>
          <a:p>
            <a:endParaRPr lang="en-GB" sz="3300" dirty="0">
              <a:latin typeface="Calibri" panose="020F0502020204030204" pitchFamily="34" charset="0"/>
              <a:cs typeface="Calibri" panose="020F0502020204030204" pitchFamily="34" charset="0"/>
            </a:endParaRPr>
          </a:p>
          <a:p>
            <a:pPr lvl="1"/>
            <a:r>
              <a:rPr lang="en-GB" sz="2900" dirty="0">
                <a:latin typeface="Calibri" panose="020F0502020204030204" pitchFamily="34" charset="0"/>
                <a:cs typeface="Calibri" panose="020F0502020204030204" pitchFamily="34" charset="0"/>
              </a:rPr>
              <a:t>Let you know what will be taught when</a:t>
            </a:r>
          </a:p>
          <a:p>
            <a:pPr marL="0" indent="0">
              <a:buNone/>
            </a:pPr>
            <a:endParaRPr lang="en-GB" sz="3300" dirty="0">
              <a:latin typeface="Calibri" panose="020F0502020204030204" pitchFamily="34" charset="0"/>
              <a:cs typeface="Calibri" panose="020F0502020204030204" pitchFamily="34" charset="0"/>
            </a:endParaRPr>
          </a:p>
          <a:p>
            <a:pPr lvl="1"/>
            <a:r>
              <a:rPr lang="en-GB" sz="2900" dirty="0">
                <a:latin typeface="Calibri" panose="020F0502020204030204" pitchFamily="34" charset="0"/>
                <a:cs typeface="Calibri" panose="020F0502020204030204" pitchFamily="34" charset="0"/>
              </a:rPr>
              <a:t>Let you know how to exercise your right to withdraw from the Sex Education elements of our programme (year 6 only)</a:t>
            </a:r>
          </a:p>
          <a:p>
            <a:endParaRPr lang="en-GB" dirty="0"/>
          </a:p>
        </p:txBody>
      </p:sp>
    </p:spTree>
    <p:extLst>
      <p:ext uri="{BB962C8B-B14F-4D97-AF65-F5344CB8AC3E}">
        <p14:creationId xmlns:p14="http://schemas.microsoft.com/office/powerpoint/2010/main" val="262661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7D68-1D0C-46C3-AFAD-E6A4B08FC49A}"/>
              </a:ext>
            </a:extLst>
          </p:cNvPr>
          <p:cNvSpPr>
            <a:spLocks noGrp="1"/>
          </p:cNvSpPr>
          <p:nvPr>
            <p:ph type="title"/>
          </p:nvPr>
        </p:nvSpPr>
        <p:spPr/>
        <p:txBody>
          <a:bodyPr>
            <a:normAutofit fontScale="90000"/>
          </a:bodyPr>
          <a:lstStyle/>
          <a:p>
            <a:pPr algn="ctr"/>
            <a:r>
              <a:rPr lang="en-GB" dirty="0">
                <a:latin typeface="Calibri" panose="020F0502020204030204" pitchFamily="34" charset="0"/>
                <a:cs typeface="Calibri" panose="020F0502020204030204" pitchFamily="34" charset="0"/>
              </a:rPr>
              <a:t>What is </a:t>
            </a:r>
            <a:r>
              <a:rPr lang="en-GB" dirty="0">
                <a:solidFill>
                  <a:srgbClr val="FF0000"/>
                </a:solidFill>
                <a:latin typeface="Calibri" panose="020F0502020204030204" pitchFamily="34" charset="0"/>
                <a:cs typeface="Calibri" panose="020F0502020204030204" pitchFamily="34" charset="0"/>
              </a:rPr>
              <a:t>R</a:t>
            </a:r>
            <a:r>
              <a:rPr lang="en-GB" dirty="0">
                <a:latin typeface="Calibri" panose="020F0502020204030204" pitchFamily="34" charset="0"/>
                <a:cs typeface="Calibri" panose="020F0502020204030204" pitchFamily="34" charset="0"/>
              </a:rPr>
              <a:t>S</a:t>
            </a:r>
            <a:r>
              <a:rPr lang="en-GB" dirty="0">
                <a:solidFill>
                  <a:srgbClr val="00B050"/>
                </a:solidFill>
                <a:latin typeface="Calibri" panose="020F0502020204030204" pitchFamily="34" charset="0"/>
                <a:cs typeface="Calibri" panose="020F0502020204030204" pitchFamily="34" charset="0"/>
              </a:rPr>
              <a:t>H</a:t>
            </a:r>
            <a:r>
              <a:rPr lang="en-GB" dirty="0">
                <a:solidFill>
                  <a:schemeClr val="bg1"/>
                </a:solidFill>
                <a:latin typeface="Calibri" panose="020F0502020204030204" pitchFamily="34" charset="0"/>
                <a:cs typeface="Calibri" panose="020F0502020204030204" pitchFamily="34" charset="0"/>
              </a:rPr>
              <a:t>E</a:t>
            </a:r>
            <a:r>
              <a:rPr lang="en-GB" dirty="0">
                <a:latin typeface="Calibri" panose="020F0502020204030204" pitchFamily="34" charset="0"/>
                <a:cs typeface="Calibri" panose="020F0502020204030204" pitchFamily="34" charset="0"/>
              </a:rPr>
              <a:t>?</a:t>
            </a:r>
            <a:br>
              <a:rPr lang="en-GB" dirty="0">
                <a:latin typeface="Calibri" panose="020F0502020204030204" pitchFamily="34" charset="0"/>
                <a:cs typeface="Calibri" panose="020F0502020204030204" pitchFamily="34" charset="0"/>
              </a:rPr>
            </a:br>
            <a:r>
              <a:rPr lang="en-GB" dirty="0">
                <a:solidFill>
                  <a:srgbClr val="FF0000"/>
                </a:solidFill>
                <a:latin typeface="Calibri" panose="020F0502020204030204" pitchFamily="34" charset="0"/>
                <a:cs typeface="Calibri" panose="020F0502020204030204" pitchFamily="34" charset="0"/>
              </a:rPr>
              <a:t>Relationships</a:t>
            </a:r>
            <a:r>
              <a:rPr lang="en-GB" dirty="0">
                <a:latin typeface="Calibri" panose="020F0502020204030204" pitchFamily="34" charset="0"/>
                <a:cs typeface="Calibri" panose="020F0502020204030204" pitchFamily="34" charset="0"/>
              </a:rPr>
              <a:t> Sex and </a:t>
            </a:r>
            <a:r>
              <a:rPr lang="en-GB" dirty="0">
                <a:solidFill>
                  <a:srgbClr val="00B050"/>
                </a:solidFill>
                <a:latin typeface="Calibri" panose="020F0502020204030204" pitchFamily="34" charset="0"/>
                <a:cs typeface="Calibri" panose="020F0502020204030204" pitchFamily="34" charset="0"/>
              </a:rPr>
              <a:t>Health </a:t>
            </a:r>
            <a:r>
              <a:rPr lang="en-GB" dirty="0">
                <a:solidFill>
                  <a:schemeClr val="bg1"/>
                </a:solidFill>
                <a:latin typeface="Calibri" panose="020F0502020204030204" pitchFamily="34" charset="0"/>
                <a:cs typeface="Calibri" panose="020F0502020204030204" pitchFamily="34" charset="0"/>
              </a:rPr>
              <a:t>Education</a:t>
            </a:r>
          </a:p>
        </p:txBody>
      </p:sp>
      <p:sp>
        <p:nvSpPr>
          <p:cNvPr id="3" name="Content Placeholder 2">
            <a:extLst>
              <a:ext uri="{FF2B5EF4-FFF2-40B4-BE49-F238E27FC236}">
                <a16:creationId xmlns:a16="http://schemas.microsoft.com/office/drawing/2014/main" id="{39028444-C12B-4488-BC0C-57CBE78070A5}"/>
              </a:ext>
            </a:extLst>
          </p:cNvPr>
          <p:cNvSpPr>
            <a:spLocks noGrp="1"/>
          </p:cNvSpPr>
          <p:nvPr>
            <p:ph idx="1"/>
          </p:nvPr>
        </p:nvSpPr>
        <p:spPr>
          <a:xfrm>
            <a:off x="1119999" y="1825625"/>
            <a:ext cx="4448287" cy="4351338"/>
          </a:xfrm>
        </p:spPr>
        <p:txBody>
          <a:bodyPr/>
          <a:lstStyle/>
          <a:p>
            <a:r>
              <a:rPr lang="en-GB" dirty="0">
                <a:solidFill>
                  <a:srgbClr val="FF0000"/>
                </a:solidFill>
                <a:latin typeface="Calibri" panose="020F0502020204030204" pitchFamily="34" charset="0"/>
                <a:cs typeface="Calibri" panose="020F0502020204030204" pitchFamily="34" charset="0"/>
              </a:rPr>
              <a:t>Ways to build and maintain caring friendships</a:t>
            </a:r>
          </a:p>
          <a:p>
            <a:r>
              <a:rPr lang="en-GB" dirty="0">
                <a:solidFill>
                  <a:srgbClr val="FF0000"/>
                </a:solidFill>
                <a:latin typeface="Calibri" panose="020F0502020204030204" pitchFamily="34" charset="0"/>
                <a:cs typeface="Calibri" panose="020F0502020204030204" pitchFamily="34" charset="0"/>
              </a:rPr>
              <a:t>Anti-bullying</a:t>
            </a:r>
          </a:p>
          <a:p>
            <a:r>
              <a:rPr lang="en-GB" dirty="0">
                <a:solidFill>
                  <a:srgbClr val="FF0000"/>
                </a:solidFill>
                <a:latin typeface="Calibri" panose="020F0502020204030204" pitchFamily="34" charset="0"/>
                <a:cs typeface="Calibri" panose="020F0502020204030204" pitchFamily="34" charset="0"/>
              </a:rPr>
              <a:t>Families and people who care for me</a:t>
            </a:r>
          </a:p>
          <a:p>
            <a:r>
              <a:rPr lang="en-GB" dirty="0">
                <a:solidFill>
                  <a:srgbClr val="FF0000"/>
                </a:solidFill>
                <a:latin typeface="Calibri" panose="020F0502020204030204" pitchFamily="34" charset="0"/>
                <a:cs typeface="Calibri" panose="020F0502020204030204" pitchFamily="34" charset="0"/>
              </a:rPr>
              <a:t>Showing respect</a:t>
            </a:r>
          </a:p>
          <a:p>
            <a:r>
              <a:rPr lang="en-GB" dirty="0">
                <a:solidFill>
                  <a:srgbClr val="FF0000"/>
                </a:solidFill>
                <a:latin typeface="Calibri" panose="020F0502020204030204" pitchFamily="34" charset="0"/>
                <a:cs typeface="Calibri" panose="020F0502020204030204" pitchFamily="34" charset="0"/>
              </a:rPr>
              <a:t>E-safety</a:t>
            </a:r>
          </a:p>
          <a:p>
            <a:r>
              <a:rPr lang="en-GB" dirty="0">
                <a:solidFill>
                  <a:srgbClr val="FF0000"/>
                </a:solidFill>
                <a:latin typeface="Calibri" panose="020F0502020204030204" pitchFamily="34" charset="0"/>
                <a:cs typeface="Calibri" panose="020F0502020204030204" pitchFamily="34" charset="0"/>
              </a:rPr>
              <a:t>Being safe </a:t>
            </a:r>
          </a:p>
          <a:p>
            <a:endParaRPr lang="en-GB" dirty="0"/>
          </a:p>
        </p:txBody>
      </p:sp>
      <p:sp>
        <p:nvSpPr>
          <p:cNvPr id="10" name="TextBox 9">
            <a:extLst>
              <a:ext uri="{FF2B5EF4-FFF2-40B4-BE49-F238E27FC236}">
                <a16:creationId xmlns:a16="http://schemas.microsoft.com/office/drawing/2014/main" id="{8EAC2BA4-84E7-43EB-90DF-5A99E9469DF2}"/>
              </a:ext>
            </a:extLst>
          </p:cNvPr>
          <p:cNvSpPr txBox="1"/>
          <p:nvPr/>
        </p:nvSpPr>
        <p:spPr>
          <a:xfrm>
            <a:off x="6646462" y="1723747"/>
            <a:ext cx="5049669" cy="7571303"/>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B050"/>
                </a:solidFill>
              </a:rPr>
              <a:t>Ways to keep fit and healthy</a:t>
            </a:r>
          </a:p>
          <a:p>
            <a:pPr marL="457200" indent="-457200">
              <a:buFont typeface="Arial" panose="020B0604020202020204" pitchFamily="34" charset="0"/>
              <a:buChar char="•"/>
            </a:pPr>
            <a:r>
              <a:rPr lang="en-GB" sz="2800" dirty="0">
                <a:solidFill>
                  <a:srgbClr val="00B050"/>
                </a:solidFill>
              </a:rPr>
              <a:t>Mental wellbeing: talking about our emotions including strategies to stay calm and happy</a:t>
            </a:r>
          </a:p>
          <a:p>
            <a:pPr marL="457200" indent="-457200">
              <a:buFont typeface="Arial" panose="020B0604020202020204" pitchFamily="34" charset="0"/>
              <a:buChar char="•"/>
            </a:pPr>
            <a:r>
              <a:rPr lang="en-GB" sz="2800" dirty="0">
                <a:solidFill>
                  <a:srgbClr val="00B050"/>
                </a:solidFill>
              </a:rPr>
              <a:t>Healthy eating</a:t>
            </a:r>
          </a:p>
          <a:p>
            <a:pPr marL="457200" indent="-457200">
              <a:buFont typeface="Arial" panose="020B0604020202020204" pitchFamily="34" charset="0"/>
              <a:buChar char="•"/>
            </a:pPr>
            <a:r>
              <a:rPr lang="en-GB" sz="2800" dirty="0">
                <a:solidFill>
                  <a:srgbClr val="00B050"/>
                </a:solidFill>
              </a:rPr>
              <a:t>Drugs, alcohol and tobacco</a:t>
            </a:r>
          </a:p>
          <a:p>
            <a:pPr marL="457200" indent="-457200">
              <a:buFont typeface="Arial" panose="020B0604020202020204" pitchFamily="34" charset="0"/>
              <a:buChar char="•"/>
            </a:pPr>
            <a:r>
              <a:rPr lang="en-GB" sz="2800" dirty="0">
                <a:solidFill>
                  <a:srgbClr val="00B050"/>
                </a:solidFill>
              </a:rPr>
              <a:t>First aid</a:t>
            </a:r>
          </a:p>
          <a:p>
            <a:pPr marL="457200" indent="-457200">
              <a:buFont typeface="Arial" panose="020B0604020202020204" pitchFamily="34" charset="0"/>
              <a:buChar char="•"/>
            </a:pPr>
            <a:r>
              <a:rPr lang="en-GB" sz="2800" dirty="0">
                <a:solidFill>
                  <a:srgbClr val="00B050"/>
                </a:solidFill>
              </a:rPr>
              <a:t>Puberty</a:t>
            </a:r>
          </a:p>
          <a:p>
            <a:pPr marL="285750" indent="-285750">
              <a:buFont typeface="Arial" panose="020B0604020202020204" pitchFamily="34" charset="0"/>
              <a:buChar char="•"/>
            </a:pPr>
            <a:endParaRPr lang="en-GB"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1" name="TextBox 10">
            <a:extLst>
              <a:ext uri="{FF2B5EF4-FFF2-40B4-BE49-F238E27FC236}">
                <a16:creationId xmlns:a16="http://schemas.microsoft.com/office/drawing/2014/main" id="{0BAA9D13-34F6-4679-BB59-95276221558D}"/>
              </a:ext>
            </a:extLst>
          </p:cNvPr>
          <p:cNvSpPr txBox="1"/>
          <p:nvPr/>
        </p:nvSpPr>
        <p:spPr>
          <a:xfrm>
            <a:off x="3152633" y="6025356"/>
            <a:ext cx="5049669"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Conception (Year 6 only)</a:t>
            </a:r>
          </a:p>
        </p:txBody>
      </p:sp>
    </p:spTree>
    <p:extLst>
      <p:ext uri="{BB962C8B-B14F-4D97-AF65-F5344CB8AC3E}">
        <p14:creationId xmlns:p14="http://schemas.microsoft.com/office/powerpoint/2010/main" val="113178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8954-DAF7-453E-BEDE-8D806BE2664F}"/>
              </a:ext>
            </a:extLst>
          </p:cNvPr>
          <p:cNvSpPr>
            <a:spLocks noGrp="1"/>
          </p:cNvSpPr>
          <p:nvPr>
            <p:ph type="title"/>
          </p:nvPr>
        </p:nvSpPr>
        <p:spPr/>
        <p:txBody>
          <a:bodyPr/>
          <a:lstStyle/>
          <a:p>
            <a:pPr algn="ctr"/>
            <a:r>
              <a:rPr lang="en-GB" dirty="0">
                <a:latin typeface="Calibri" panose="020F0502020204030204" pitchFamily="34" charset="0"/>
                <a:cs typeface="Calibri" panose="020F0502020204030204" pitchFamily="34" charset="0"/>
              </a:rPr>
              <a:t>Why is RSHE important at </a:t>
            </a:r>
            <a:r>
              <a:rPr lang="en-GB" dirty="0" err="1">
                <a:latin typeface="Calibri" panose="020F0502020204030204" pitchFamily="34" charset="0"/>
                <a:cs typeface="Calibri" panose="020F0502020204030204" pitchFamily="34" charset="0"/>
              </a:rPr>
              <a:t>Mellers</a:t>
            </a:r>
            <a:r>
              <a:rPr lang="en-GB" dirty="0">
                <a:latin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C88058BD-90BE-462A-8A1E-26C1BB6EDE07}"/>
              </a:ext>
            </a:extLst>
          </p:cNvPr>
          <p:cNvSpPr>
            <a:spLocks noGrp="1"/>
          </p:cNvSpPr>
          <p:nvPr>
            <p:ph idx="1"/>
          </p:nvPr>
        </p:nvSpPr>
        <p:spPr/>
        <p:txBody>
          <a:bodyPr>
            <a:normAutofit lnSpcReduction="10000"/>
          </a:bodyPr>
          <a:lstStyle/>
          <a:p>
            <a:r>
              <a:rPr lang="en-GB" dirty="0"/>
              <a:t>RSHE is lifelong learning about physical, moral and emotional development.  Through RSHE children learn about relationships, diversity, respect, healthy lifestyles, safety, the body and how it changes, reproduction and birth in a sensitive and age-appropriate way.  At Mellers we are building the foundations of skills and knowledge that will be developed further at secondary level.</a:t>
            </a:r>
          </a:p>
          <a:p>
            <a:endParaRPr lang="en-GB" dirty="0"/>
          </a:p>
          <a:p>
            <a:r>
              <a:rPr lang="en-GB" dirty="0"/>
              <a:t>Our key aim in providing RSHE throughout the school is to safeguard our pupils.  During their time at this school, children will learn key knowledge and skills to help keep them safe and prepare them for adult life. </a:t>
            </a:r>
          </a:p>
          <a:p>
            <a:endParaRPr lang="en-GB" dirty="0"/>
          </a:p>
        </p:txBody>
      </p:sp>
    </p:spTree>
    <p:extLst>
      <p:ext uri="{BB962C8B-B14F-4D97-AF65-F5344CB8AC3E}">
        <p14:creationId xmlns:p14="http://schemas.microsoft.com/office/powerpoint/2010/main" val="229511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060F-246A-48F7-B97B-FF859E1E2ED8}"/>
              </a:ext>
            </a:extLst>
          </p:cNvPr>
          <p:cNvSpPr>
            <a:spLocks noGrp="1"/>
          </p:cNvSpPr>
          <p:nvPr>
            <p:ph type="title"/>
          </p:nvPr>
        </p:nvSpPr>
        <p:spPr>
          <a:xfrm>
            <a:off x="838200" y="365126"/>
            <a:ext cx="10515600" cy="1081538"/>
          </a:xfrm>
        </p:spPr>
        <p:txBody>
          <a:bodyPr>
            <a:noAutofit/>
          </a:bodyPr>
          <a:lstStyle/>
          <a:p>
            <a:pPr algn="ct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Changes to RSHE</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6826A06-8622-4891-AB2A-EEF8DCD9522C}"/>
              </a:ext>
            </a:extLst>
          </p:cNvPr>
          <p:cNvSpPr>
            <a:spLocks noGrp="1"/>
          </p:cNvSpPr>
          <p:nvPr>
            <p:ph idx="1"/>
          </p:nvPr>
        </p:nvSpPr>
        <p:spPr>
          <a:xfrm>
            <a:off x="1120000" y="1825625"/>
            <a:ext cx="10233800" cy="2016689"/>
          </a:xfrm>
        </p:spPr>
        <p:txBody>
          <a:bodyPr/>
          <a:lstStyle/>
          <a:p>
            <a:r>
              <a:rPr lang="en-GB" sz="2400" dirty="0">
                <a:latin typeface="Calibri" panose="020F0502020204030204" pitchFamily="34" charset="0"/>
                <a:cs typeface="Calibri" panose="020F0502020204030204" pitchFamily="34" charset="0"/>
              </a:rPr>
              <a:t>From the summer term, relationships and health education is to become part of the National Curriculum in all schools (this means we have to teach it).  It is often called PSHE (physical, social and health education)</a:t>
            </a:r>
          </a:p>
          <a:p>
            <a:r>
              <a:rPr lang="en-GB" sz="2400" dirty="0">
                <a:latin typeface="Calibri" panose="020F0502020204030204" pitchFamily="34" charset="0"/>
                <a:cs typeface="Calibri" panose="020F0502020204030204" pitchFamily="34" charset="0"/>
              </a:rPr>
              <a:t>A long term plan is in place to ensure coverage and schemes of work are in place that build children’s understanding each year</a:t>
            </a:r>
          </a:p>
        </p:txBody>
      </p:sp>
      <p:sp>
        <p:nvSpPr>
          <p:cNvPr id="4" name="TextBox 3">
            <a:extLst>
              <a:ext uri="{FF2B5EF4-FFF2-40B4-BE49-F238E27FC236}">
                <a16:creationId xmlns:a16="http://schemas.microsoft.com/office/drawing/2014/main" id="{A85C63FA-E2A9-407C-8725-B71F5936B217}"/>
              </a:ext>
            </a:extLst>
          </p:cNvPr>
          <p:cNvSpPr txBox="1"/>
          <p:nvPr/>
        </p:nvSpPr>
        <p:spPr>
          <a:xfrm>
            <a:off x="1665027" y="1261998"/>
            <a:ext cx="4053385" cy="461665"/>
          </a:xfrm>
          <a:prstGeom prst="rect">
            <a:avLst/>
          </a:prstGeom>
          <a:noFill/>
        </p:spPr>
        <p:txBody>
          <a:bodyPr wrap="square" rtlCol="0">
            <a:spAutoFit/>
          </a:bodyPr>
          <a:lstStyle/>
          <a:p>
            <a:r>
              <a:rPr lang="en-GB" sz="2400" dirty="0">
                <a:solidFill>
                  <a:schemeClr val="tx2"/>
                </a:solidFill>
                <a:latin typeface="Calibri" panose="020F0502020204030204" pitchFamily="34" charset="0"/>
                <a:cs typeface="Calibri" panose="020F0502020204030204" pitchFamily="34" charset="0"/>
              </a:rPr>
              <a:t>What is new?</a:t>
            </a:r>
          </a:p>
        </p:txBody>
      </p:sp>
      <p:sp>
        <p:nvSpPr>
          <p:cNvPr id="5" name="TextBox 4">
            <a:extLst>
              <a:ext uri="{FF2B5EF4-FFF2-40B4-BE49-F238E27FC236}">
                <a16:creationId xmlns:a16="http://schemas.microsoft.com/office/drawing/2014/main" id="{D1C44485-A758-471B-B792-40DDC1F0E7AD}"/>
              </a:ext>
            </a:extLst>
          </p:cNvPr>
          <p:cNvSpPr txBox="1"/>
          <p:nvPr/>
        </p:nvSpPr>
        <p:spPr>
          <a:xfrm>
            <a:off x="1288273" y="3842314"/>
            <a:ext cx="3603009"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   </a:t>
            </a:r>
            <a:r>
              <a:rPr lang="en-GB" sz="2400" dirty="0">
                <a:solidFill>
                  <a:schemeClr val="tx2"/>
                </a:solidFill>
                <a:latin typeface="Calibri" panose="020F0502020204030204" pitchFamily="34" charset="0"/>
                <a:cs typeface="Calibri" panose="020F0502020204030204" pitchFamily="34" charset="0"/>
              </a:rPr>
              <a:t>What hasn’t changed?</a:t>
            </a:r>
          </a:p>
        </p:txBody>
      </p:sp>
      <p:sp>
        <p:nvSpPr>
          <p:cNvPr id="6" name="TextBox 5">
            <a:extLst>
              <a:ext uri="{FF2B5EF4-FFF2-40B4-BE49-F238E27FC236}">
                <a16:creationId xmlns:a16="http://schemas.microsoft.com/office/drawing/2014/main" id="{DF728A82-5496-4507-BB74-9FBFEB404968}"/>
              </a:ext>
            </a:extLst>
          </p:cNvPr>
          <p:cNvSpPr txBox="1"/>
          <p:nvPr/>
        </p:nvSpPr>
        <p:spPr>
          <a:xfrm>
            <a:off x="1120000" y="4303979"/>
            <a:ext cx="10515600"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We have always taught this because these subjects will support all children to be happy, healthy and safe </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Parents still have the right to withdraw their children from the sex education lessons (in year 6 there are 2 lessons that take place in the summer term which focus on teaching the year 6 pupils about conception), but they can’t withdraw their children from any other lessons</a:t>
            </a:r>
          </a:p>
        </p:txBody>
      </p:sp>
    </p:spTree>
    <p:extLst>
      <p:ext uri="{BB962C8B-B14F-4D97-AF65-F5344CB8AC3E}">
        <p14:creationId xmlns:p14="http://schemas.microsoft.com/office/powerpoint/2010/main" val="331775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8D5C9-EE61-4DE1-B202-7D39382469BB}"/>
              </a:ext>
            </a:extLst>
          </p:cNvPr>
          <p:cNvSpPr>
            <a:spLocks noGrp="1"/>
          </p:cNvSpPr>
          <p:nvPr>
            <p:ph type="title"/>
          </p:nvPr>
        </p:nvSpPr>
        <p:spPr>
          <a:xfrm>
            <a:off x="838200" y="365126"/>
            <a:ext cx="10515600" cy="946840"/>
          </a:xfrm>
        </p:spPr>
        <p:txBody>
          <a:bodyPr>
            <a:normAutofit/>
          </a:bodyPr>
          <a:lstStyle/>
          <a:p>
            <a:pPr algn="ctr"/>
            <a:r>
              <a:rPr lang="en-GB" sz="4800" dirty="0">
                <a:latin typeface="Calibri" panose="020F0502020204030204" pitchFamily="34" charset="0"/>
                <a:cs typeface="Calibri" panose="020F0502020204030204" pitchFamily="34" charset="0"/>
              </a:rPr>
              <a:t>Our RSHE Curriculum at </a:t>
            </a:r>
            <a:r>
              <a:rPr lang="en-GB" sz="4800" dirty="0" err="1">
                <a:latin typeface="Calibri" panose="020F0502020204030204" pitchFamily="34" charset="0"/>
                <a:cs typeface="Calibri" panose="020F0502020204030204" pitchFamily="34" charset="0"/>
              </a:rPr>
              <a:t>Mellers</a:t>
            </a:r>
            <a:endParaRPr lang="en-GB" sz="4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5D29DF4-0088-4914-A3F3-B3A7A4CF276A}"/>
              </a:ext>
            </a:extLst>
          </p:cNvPr>
          <p:cNvSpPr>
            <a:spLocks noGrp="1"/>
          </p:cNvSpPr>
          <p:nvPr>
            <p:ph idx="1"/>
          </p:nvPr>
        </p:nvSpPr>
        <p:spPr>
          <a:xfrm>
            <a:off x="1159757" y="2414321"/>
            <a:ext cx="5983165" cy="3712059"/>
          </a:xfrm>
        </p:spPr>
        <p:txBody>
          <a:bodyPr>
            <a:normAutofit fontScale="25000" lnSpcReduction="20000"/>
          </a:bodyPr>
          <a:lstStyle/>
          <a:p>
            <a:r>
              <a:rPr lang="en-GB" sz="9600" dirty="0">
                <a:solidFill>
                  <a:schemeClr val="tx1"/>
                </a:solidFill>
                <a:latin typeface="Calibri" panose="020F0502020204030204" pitchFamily="34" charset="0"/>
                <a:cs typeface="Calibri" panose="020F0502020204030204" pitchFamily="34" charset="0"/>
              </a:rPr>
              <a:t>Healthy family life</a:t>
            </a:r>
          </a:p>
          <a:p>
            <a:r>
              <a:rPr lang="en-GB" sz="9600" dirty="0">
                <a:solidFill>
                  <a:schemeClr val="tx1"/>
                </a:solidFill>
                <a:latin typeface="Calibri" panose="020F0502020204030204" pitchFamily="34" charset="0"/>
                <a:cs typeface="Calibri" panose="020F0502020204030204" pitchFamily="34" charset="0"/>
              </a:rPr>
              <a:t>Diversity</a:t>
            </a:r>
          </a:p>
          <a:p>
            <a:r>
              <a:rPr lang="en-GB" sz="9600" dirty="0">
                <a:solidFill>
                  <a:schemeClr val="tx1"/>
                </a:solidFill>
                <a:latin typeface="Calibri" panose="020F0502020204030204" pitchFamily="34" charset="0"/>
                <a:cs typeface="Calibri" panose="020F0502020204030204" pitchFamily="34" charset="0"/>
              </a:rPr>
              <a:t>Marriage and civil partnerships</a:t>
            </a:r>
          </a:p>
          <a:p>
            <a:r>
              <a:rPr lang="en-GB" sz="9600" dirty="0">
                <a:solidFill>
                  <a:schemeClr val="tx1"/>
                </a:solidFill>
                <a:latin typeface="Calibri" panose="020F0502020204030204" pitchFamily="34" charset="0"/>
                <a:cs typeface="Calibri" panose="020F0502020204030204" pitchFamily="34" charset="0"/>
              </a:rPr>
              <a:t>Stable, caring relationships</a:t>
            </a:r>
          </a:p>
          <a:p>
            <a:pPr marL="0" indent="0">
              <a:buNone/>
            </a:pPr>
            <a:endParaRPr lang="en-GB" sz="9600" dirty="0">
              <a:latin typeface="Calibri" panose="020F0502020204030204" pitchFamily="34" charset="0"/>
              <a:cs typeface="Calibri" panose="020F0502020204030204" pitchFamily="34" charset="0"/>
            </a:endParaRPr>
          </a:p>
          <a:p>
            <a:pPr marL="0" indent="0">
              <a:buNone/>
            </a:pPr>
            <a:r>
              <a:rPr lang="en-GB" sz="9600" dirty="0">
                <a:latin typeface="Calibri" panose="020F0502020204030204" pitchFamily="34" charset="0"/>
                <a:cs typeface="Calibri" panose="020F0502020204030204" pitchFamily="34" charset="0"/>
              </a:rPr>
              <a:t>          </a:t>
            </a:r>
            <a:r>
              <a:rPr lang="en-GB" sz="11200" dirty="0">
                <a:solidFill>
                  <a:schemeClr val="tx2"/>
                </a:solidFill>
                <a:latin typeface="Calibri" panose="020F0502020204030204" pitchFamily="34" charset="0"/>
                <a:cs typeface="Calibri" panose="020F0502020204030204" pitchFamily="34" charset="0"/>
              </a:rPr>
              <a:t>Caring Friendships</a:t>
            </a:r>
          </a:p>
          <a:p>
            <a:r>
              <a:rPr lang="en-GB" sz="9600" dirty="0">
                <a:solidFill>
                  <a:schemeClr val="tx1"/>
                </a:solidFill>
                <a:latin typeface="Calibri" panose="020F0502020204030204" pitchFamily="34" charset="0"/>
                <a:cs typeface="Calibri" panose="020F0502020204030204" pitchFamily="34" charset="0"/>
              </a:rPr>
              <a:t>Importance and characteristics of friendships</a:t>
            </a:r>
          </a:p>
          <a:p>
            <a:r>
              <a:rPr lang="en-GB" sz="9600" dirty="0">
                <a:solidFill>
                  <a:schemeClr val="tx1"/>
                </a:solidFill>
                <a:latin typeface="Calibri" panose="020F0502020204030204" pitchFamily="34" charset="0"/>
                <a:cs typeface="Calibri" panose="020F0502020204030204" pitchFamily="34" charset="0"/>
              </a:rPr>
              <a:t>Healthy friendships</a:t>
            </a:r>
          </a:p>
          <a:p>
            <a:r>
              <a:rPr lang="en-GB" sz="9600" dirty="0">
                <a:solidFill>
                  <a:schemeClr val="tx1"/>
                </a:solidFill>
                <a:latin typeface="Calibri" panose="020F0502020204030204" pitchFamily="34" charset="0"/>
                <a:cs typeface="Calibri" panose="020F0502020204030204" pitchFamily="34" charset="0"/>
              </a:rPr>
              <a:t>Ups and downs</a:t>
            </a:r>
          </a:p>
          <a:p>
            <a:r>
              <a:rPr lang="en-GB" sz="9600" dirty="0">
                <a:solidFill>
                  <a:schemeClr val="tx1"/>
                </a:solidFill>
                <a:latin typeface="Calibri" panose="020F0502020204030204" pitchFamily="34" charset="0"/>
                <a:cs typeface="Calibri" panose="020F0502020204030204" pitchFamily="34" charset="0"/>
              </a:rPr>
              <a:t>Who to trust</a:t>
            </a:r>
          </a:p>
          <a:p>
            <a:endParaRPr lang="en-GB" sz="3000" dirty="0">
              <a:solidFill>
                <a:schemeClr val="tx2"/>
              </a:solidFill>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a:p>
            <a:pPr marL="0" indent="0">
              <a:buNone/>
            </a:pPr>
            <a:r>
              <a:rPr lang="en-GB" dirty="0"/>
              <a:t>           </a:t>
            </a:r>
          </a:p>
        </p:txBody>
      </p:sp>
      <p:sp>
        <p:nvSpPr>
          <p:cNvPr id="4" name="TextBox 3">
            <a:extLst>
              <a:ext uri="{FF2B5EF4-FFF2-40B4-BE49-F238E27FC236}">
                <a16:creationId xmlns:a16="http://schemas.microsoft.com/office/drawing/2014/main" id="{88836A49-C34A-4706-B5C0-0203BE07FB0B}"/>
              </a:ext>
            </a:extLst>
          </p:cNvPr>
          <p:cNvSpPr txBox="1"/>
          <p:nvPr/>
        </p:nvSpPr>
        <p:spPr>
          <a:xfrm>
            <a:off x="3342861" y="1240850"/>
            <a:ext cx="4465982" cy="584775"/>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Relationships Education</a:t>
            </a:r>
          </a:p>
        </p:txBody>
      </p:sp>
      <p:sp>
        <p:nvSpPr>
          <p:cNvPr id="5" name="TextBox 4">
            <a:extLst>
              <a:ext uri="{FF2B5EF4-FFF2-40B4-BE49-F238E27FC236}">
                <a16:creationId xmlns:a16="http://schemas.microsoft.com/office/drawing/2014/main" id="{628DED53-5BB7-46F5-9944-4DB8CAA0DF33}"/>
              </a:ext>
            </a:extLst>
          </p:cNvPr>
          <p:cNvSpPr txBox="1"/>
          <p:nvPr/>
        </p:nvSpPr>
        <p:spPr>
          <a:xfrm>
            <a:off x="2014330" y="1829546"/>
            <a:ext cx="3127513" cy="584775"/>
          </a:xfrm>
          <a:prstGeom prst="rect">
            <a:avLst/>
          </a:prstGeom>
          <a:noFill/>
        </p:spPr>
        <p:txBody>
          <a:bodyPr wrap="square" rtlCol="0">
            <a:spAutoFit/>
          </a:bodyPr>
          <a:lstStyle/>
          <a:p>
            <a:r>
              <a:rPr lang="en-GB" sz="3200" dirty="0">
                <a:solidFill>
                  <a:schemeClr val="tx2"/>
                </a:solidFill>
                <a:latin typeface="Calibri" panose="020F0502020204030204" pitchFamily="34" charset="0"/>
                <a:cs typeface="Calibri" panose="020F0502020204030204" pitchFamily="34" charset="0"/>
              </a:rPr>
              <a:t>Families</a:t>
            </a:r>
          </a:p>
        </p:txBody>
      </p:sp>
      <p:pic>
        <p:nvPicPr>
          <p:cNvPr id="7" name="Picture 6">
            <a:extLst>
              <a:ext uri="{FF2B5EF4-FFF2-40B4-BE49-F238E27FC236}">
                <a16:creationId xmlns:a16="http://schemas.microsoft.com/office/drawing/2014/main" id="{91B074A2-0C6E-49C7-AAD4-42DE3160B8F9}"/>
              </a:ext>
            </a:extLst>
          </p:cNvPr>
          <p:cNvPicPr>
            <a:picLocks noChangeAspect="1"/>
          </p:cNvPicPr>
          <p:nvPr/>
        </p:nvPicPr>
        <p:blipFill>
          <a:blip r:embed="rId2"/>
          <a:stretch>
            <a:fillRect/>
          </a:stretch>
        </p:blipFill>
        <p:spPr>
          <a:xfrm>
            <a:off x="7808843" y="2187690"/>
            <a:ext cx="3127513" cy="3136424"/>
          </a:xfrm>
          <a:prstGeom prst="rect">
            <a:avLst/>
          </a:prstGeom>
        </p:spPr>
      </p:pic>
    </p:spTree>
    <p:extLst>
      <p:ext uri="{BB962C8B-B14F-4D97-AF65-F5344CB8AC3E}">
        <p14:creationId xmlns:p14="http://schemas.microsoft.com/office/powerpoint/2010/main" val="87114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61F2-1B1B-43CA-B5DC-311F0C7E7D69}"/>
              </a:ext>
            </a:extLst>
          </p:cNvPr>
          <p:cNvSpPr>
            <a:spLocks noGrp="1"/>
          </p:cNvSpPr>
          <p:nvPr>
            <p:ph type="title"/>
          </p:nvPr>
        </p:nvSpPr>
        <p:spPr>
          <a:xfrm>
            <a:off x="1401799" y="681037"/>
            <a:ext cx="10233801" cy="549274"/>
          </a:xfrm>
        </p:spPr>
        <p:txBody>
          <a:bodyPr>
            <a:normAutofit fontScale="90000"/>
          </a:bodyPr>
          <a:lstStyle/>
          <a:p>
            <a:r>
              <a:rPr lang="en-GB" sz="3600" dirty="0">
                <a:latin typeface="Calibri" panose="020F0502020204030204" pitchFamily="34" charset="0"/>
                <a:cs typeface="Calibri" panose="020F0502020204030204" pitchFamily="34" charset="0"/>
              </a:rPr>
              <a:t>Relationships Education</a:t>
            </a:r>
            <a:br>
              <a:rPr lang="en-GB" dirty="0"/>
            </a:br>
            <a:endParaRPr lang="en-GB" dirty="0"/>
          </a:p>
        </p:txBody>
      </p:sp>
      <p:sp>
        <p:nvSpPr>
          <p:cNvPr id="3" name="Content Placeholder 2">
            <a:extLst>
              <a:ext uri="{FF2B5EF4-FFF2-40B4-BE49-F238E27FC236}">
                <a16:creationId xmlns:a16="http://schemas.microsoft.com/office/drawing/2014/main" id="{0D8D5413-8768-45C8-BB08-945DC46A3D39}"/>
              </a:ext>
            </a:extLst>
          </p:cNvPr>
          <p:cNvSpPr>
            <a:spLocks noGrp="1"/>
          </p:cNvSpPr>
          <p:nvPr>
            <p:ph idx="1"/>
          </p:nvPr>
        </p:nvSpPr>
        <p:spPr>
          <a:xfrm>
            <a:off x="1133252" y="1253331"/>
            <a:ext cx="10233800" cy="4351338"/>
          </a:xfrm>
        </p:spPr>
        <p:txBody>
          <a:bodyPr/>
          <a:lstStyle/>
          <a:p>
            <a:pPr marL="0" indent="0">
              <a:buNone/>
            </a:pPr>
            <a:r>
              <a:rPr lang="en-GB" dirty="0">
                <a:solidFill>
                  <a:schemeClr val="tx2"/>
                </a:solidFill>
              </a:rPr>
              <a:t>           </a:t>
            </a:r>
            <a:r>
              <a:rPr lang="en-GB" sz="3200" dirty="0">
                <a:solidFill>
                  <a:schemeClr val="tx2"/>
                </a:solidFill>
                <a:latin typeface="Calibri" panose="020F0502020204030204" pitchFamily="34" charset="0"/>
                <a:cs typeface="Calibri" panose="020F0502020204030204" pitchFamily="34" charset="0"/>
              </a:rPr>
              <a:t>Respectful Relationships</a:t>
            </a:r>
            <a:endParaRPr lang="en-GB" dirty="0">
              <a:solidFill>
                <a:schemeClr val="tx2"/>
              </a:solidFill>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Respecting others</a:t>
            </a:r>
          </a:p>
          <a:p>
            <a:r>
              <a:rPr lang="en-GB" dirty="0">
                <a:solidFill>
                  <a:schemeClr val="tx1"/>
                </a:solidFill>
                <a:latin typeface="Calibri" panose="020F0502020204030204" pitchFamily="34" charset="0"/>
                <a:cs typeface="Calibri" panose="020F0502020204030204" pitchFamily="34" charset="0"/>
              </a:rPr>
              <a:t>Courtesy and manners</a:t>
            </a:r>
          </a:p>
          <a:p>
            <a:r>
              <a:rPr lang="en-GB" dirty="0">
                <a:solidFill>
                  <a:schemeClr val="tx1"/>
                </a:solidFill>
                <a:latin typeface="Calibri" panose="020F0502020204030204" pitchFamily="34" charset="0"/>
                <a:cs typeface="Calibri" panose="020F0502020204030204" pitchFamily="34" charset="0"/>
              </a:rPr>
              <a:t>Self-respect</a:t>
            </a:r>
          </a:p>
          <a:p>
            <a:r>
              <a:rPr lang="en-GB" dirty="0">
                <a:solidFill>
                  <a:schemeClr val="tx1"/>
                </a:solidFill>
                <a:latin typeface="Calibri" panose="020F0502020204030204" pitchFamily="34" charset="0"/>
                <a:cs typeface="Calibri" panose="020F0502020204030204" pitchFamily="34" charset="0"/>
              </a:rPr>
              <a:t>Anti-bullying</a:t>
            </a:r>
          </a:p>
          <a:p>
            <a:r>
              <a:rPr lang="en-GB" dirty="0">
                <a:solidFill>
                  <a:schemeClr val="tx1"/>
                </a:solidFill>
                <a:latin typeface="Calibri" panose="020F0502020204030204" pitchFamily="34" charset="0"/>
                <a:cs typeface="Calibri" panose="020F0502020204030204" pitchFamily="34" charset="0"/>
              </a:rPr>
              <a:t>Stereotypes</a:t>
            </a:r>
          </a:p>
          <a:p>
            <a:r>
              <a:rPr lang="en-GB" dirty="0">
                <a:solidFill>
                  <a:schemeClr val="tx1"/>
                </a:solidFill>
                <a:latin typeface="Calibri" panose="020F0502020204030204" pitchFamily="34" charset="0"/>
                <a:cs typeface="Calibri" panose="020F0502020204030204" pitchFamily="34" charset="0"/>
              </a:rPr>
              <a:t>Permission seeking</a:t>
            </a:r>
          </a:p>
          <a:p>
            <a:endParaRPr lang="en-GB"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10C1DA7-429A-41C8-9EEF-1F02BFDE9426}"/>
              </a:ext>
            </a:extLst>
          </p:cNvPr>
          <p:cNvPicPr>
            <a:picLocks noChangeAspect="1"/>
          </p:cNvPicPr>
          <p:nvPr/>
        </p:nvPicPr>
        <p:blipFill>
          <a:blip r:embed="rId2"/>
          <a:stretch>
            <a:fillRect/>
          </a:stretch>
        </p:blipFill>
        <p:spPr>
          <a:xfrm>
            <a:off x="5297529" y="3876936"/>
            <a:ext cx="5761219" cy="2761727"/>
          </a:xfrm>
          <a:prstGeom prst="rect">
            <a:avLst/>
          </a:prstGeom>
        </p:spPr>
      </p:pic>
    </p:spTree>
    <p:extLst>
      <p:ext uri="{BB962C8B-B14F-4D97-AF65-F5344CB8AC3E}">
        <p14:creationId xmlns:p14="http://schemas.microsoft.com/office/powerpoint/2010/main" val="67220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61F2-1B1B-43CA-B5DC-311F0C7E7D69}"/>
              </a:ext>
            </a:extLst>
          </p:cNvPr>
          <p:cNvSpPr>
            <a:spLocks noGrp="1"/>
          </p:cNvSpPr>
          <p:nvPr>
            <p:ph type="title"/>
          </p:nvPr>
        </p:nvSpPr>
        <p:spPr>
          <a:xfrm>
            <a:off x="1401799" y="681037"/>
            <a:ext cx="10233801" cy="549274"/>
          </a:xfrm>
        </p:spPr>
        <p:txBody>
          <a:bodyPr>
            <a:normAutofit fontScale="90000"/>
          </a:bodyPr>
          <a:lstStyle/>
          <a:p>
            <a:r>
              <a:rPr lang="en-GB" sz="3600" dirty="0">
                <a:latin typeface="Calibri" panose="020F0502020204030204" pitchFamily="34" charset="0"/>
                <a:cs typeface="Calibri" panose="020F0502020204030204" pitchFamily="34" charset="0"/>
              </a:rPr>
              <a:t>Relationships Education</a:t>
            </a:r>
            <a:br>
              <a:rPr lang="en-GB" dirty="0"/>
            </a:br>
            <a:endParaRPr lang="en-GB" dirty="0"/>
          </a:p>
        </p:txBody>
      </p:sp>
      <p:sp>
        <p:nvSpPr>
          <p:cNvPr id="3" name="Content Placeholder 2">
            <a:extLst>
              <a:ext uri="{FF2B5EF4-FFF2-40B4-BE49-F238E27FC236}">
                <a16:creationId xmlns:a16="http://schemas.microsoft.com/office/drawing/2014/main" id="{0D8D5413-8768-45C8-BB08-945DC46A3D39}"/>
              </a:ext>
            </a:extLst>
          </p:cNvPr>
          <p:cNvSpPr>
            <a:spLocks noGrp="1"/>
          </p:cNvSpPr>
          <p:nvPr>
            <p:ph idx="1"/>
          </p:nvPr>
        </p:nvSpPr>
        <p:spPr>
          <a:xfrm>
            <a:off x="1133252" y="1253331"/>
            <a:ext cx="10502348" cy="4923632"/>
          </a:xfrm>
        </p:spPr>
        <p:txBody>
          <a:bodyPr>
            <a:normAutofit lnSpcReduction="10000"/>
          </a:bodyPr>
          <a:lstStyle/>
          <a:p>
            <a:pPr marL="457200" lvl="1" indent="0">
              <a:buNone/>
              <a:defRPr/>
            </a:pPr>
            <a:r>
              <a:rPr lang="en-US" altLang="en-US" sz="3200" b="1" dirty="0">
                <a:solidFill>
                  <a:srgbClr val="00B0F0"/>
                </a:solidFill>
                <a:latin typeface="Calibri" panose="020F0502020204030204" pitchFamily="34" charset="0"/>
                <a:ea typeface="ＭＳ Ｐゴシック" panose="020B0600070205080204" pitchFamily="34" charset="-128"/>
                <a:cs typeface="Calibri" panose="020F0502020204030204" pitchFamily="34" charset="0"/>
              </a:rPr>
              <a:t>Online relationships</a:t>
            </a:r>
          </a:p>
          <a:p>
            <a:pPr lvl="2">
              <a:defRPr/>
            </a:pPr>
            <a:r>
              <a:rPr lang="en-US" altLang="en-US" sz="2800" dirty="0" err="1">
                <a:latin typeface="Calibri" panose="020F0502020204030204" pitchFamily="34" charset="0"/>
                <a:ea typeface="ＭＳ Ｐゴシック" panose="020B0600070205080204" pitchFamily="34" charset="-128"/>
                <a:cs typeface="Calibri" panose="020F0502020204030204" pitchFamily="34" charset="0"/>
              </a:rPr>
              <a:t>Behaviour</a:t>
            </a: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 online</a:t>
            </a:r>
          </a:p>
          <a:p>
            <a:pPr lvl="2">
              <a:defRPr/>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Keeping safe</a:t>
            </a:r>
          </a:p>
          <a:p>
            <a:pPr lvl="2">
              <a:defRPr/>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How to assess online friendships/information</a:t>
            </a:r>
          </a:p>
          <a:p>
            <a:pPr lvl="2">
              <a:defRPr/>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How data is shared and used</a:t>
            </a:r>
          </a:p>
          <a:p>
            <a:pPr marL="952500" lvl="2" indent="0">
              <a:buFontTx/>
              <a:buNone/>
              <a:defRPr/>
            </a:pPr>
            <a:endParaRPr lang="en-US" altLang="en-US" dirty="0">
              <a:ea typeface="ＭＳ Ｐゴシック" panose="020B0600070205080204" pitchFamily="34" charset="-128"/>
            </a:endParaRPr>
          </a:p>
          <a:p>
            <a:pPr marL="457200" lvl="1" indent="0">
              <a:buNone/>
              <a:defRPr/>
            </a:pPr>
            <a:r>
              <a:rPr lang="en-US" altLang="en-US" sz="3200" b="1" dirty="0">
                <a:solidFill>
                  <a:srgbClr val="00B0F0"/>
                </a:solidFill>
                <a:latin typeface="Calibri" panose="020F0502020204030204" pitchFamily="34" charset="0"/>
                <a:ea typeface="ＭＳ Ｐゴシック" panose="020B0600070205080204" pitchFamily="34" charset="-128"/>
                <a:cs typeface="Calibri" panose="020F0502020204030204" pitchFamily="34" charset="0"/>
              </a:rPr>
              <a:t>Being safe</a:t>
            </a:r>
          </a:p>
          <a:p>
            <a:pPr lvl="2">
              <a:defRPr/>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Appropriate boundaries in friendships</a:t>
            </a:r>
          </a:p>
          <a:p>
            <a:pPr lvl="2">
              <a:defRPr/>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Privacy and secrets</a:t>
            </a:r>
          </a:p>
          <a:p>
            <a:pPr lvl="2">
              <a:defRPr/>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Each person’s body belongs to them</a:t>
            </a:r>
          </a:p>
          <a:p>
            <a:pPr lvl="2">
              <a:defRPr/>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Responding to adults they don’t know</a:t>
            </a:r>
          </a:p>
          <a:p>
            <a:pPr lvl="2">
              <a:defRPr/>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Getting help and advice</a:t>
            </a:r>
          </a:p>
          <a:p>
            <a:pPr marL="0" indent="0">
              <a:buNone/>
            </a:pPr>
            <a:endParaRPr lang="en-GB"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FF1E50-7E40-4EB5-8B60-2A9F0BF654AB}"/>
              </a:ext>
            </a:extLst>
          </p:cNvPr>
          <p:cNvPicPr>
            <a:picLocks noChangeAspect="1"/>
          </p:cNvPicPr>
          <p:nvPr/>
        </p:nvPicPr>
        <p:blipFill>
          <a:blip r:embed="rId2"/>
          <a:stretch>
            <a:fillRect/>
          </a:stretch>
        </p:blipFill>
        <p:spPr>
          <a:xfrm>
            <a:off x="9336947" y="1738187"/>
            <a:ext cx="2298653" cy="1826648"/>
          </a:xfrm>
          <a:prstGeom prst="rect">
            <a:avLst/>
          </a:prstGeom>
        </p:spPr>
      </p:pic>
    </p:spTree>
    <p:extLst>
      <p:ext uri="{BB962C8B-B14F-4D97-AF65-F5344CB8AC3E}">
        <p14:creationId xmlns:p14="http://schemas.microsoft.com/office/powerpoint/2010/main" val="233261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77E8E-F8E9-4157-ACA4-8683C5BCE2FF}"/>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Health Education</a:t>
            </a:r>
          </a:p>
        </p:txBody>
      </p:sp>
      <p:sp>
        <p:nvSpPr>
          <p:cNvPr id="3" name="Content Placeholder 2">
            <a:extLst>
              <a:ext uri="{FF2B5EF4-FFF2-40B4-BE49-F238E27FC236}">
                <a16:creationId xmlns:a16="http://schemas.microsoft.com/office/drawing/2014/main" id="{87E40F63-B2BD-4F4C-914D-830E948109BD}"/>
              </a:ext>
            </a:extLst>
          </p:cNvPr>
          <p:cNvSpPr>
            <a:spLocks noGrp="1"/>
          </p:cNvSpPr>
          <p:nvPr>
            <p:ph idx="1"/>
          </p:nvPr>
        </p:nvSpPr>
        <p:spPr/>
        <p:txBody>
          <a:bodyPr/>
          <a:lstStyle/>
          <a:p>
            <a:r>
              <a:rPr lang="en-GB" dirty="0">
                <a:latin typeface="Calibri" panose="020F0502020204030204" pitchFamily="34" charset="0"/>
                <a:cs typeface="Calibri" panose="020F0502020204030204" pitchFamily="34" charset="0"/>
              </a:rPr>
              <a:t>Mental wellbeing</a:t>
            </a:r>
          </a:p>
          <a:p>
            <a:r>
              <a:rPr lang="en-GB" dirty="0">
                <a:latin typeface="Calibri" panose="020F0502020204030204" pitchFamily="34" charset="0"/>
                <a:cs typeface="Calibri" panose="020F0502020204030204" pitchFamily="34" charset="0"/>
              </a:rPr>
              <a:t>Internet safety and harms</a:t>
            </a:r>
          </a:p>
          <a:p>
            <a:r>
              <a:rPr lang="en-GB" dirty="0">
                <a:latin typeface="Calibri" panose="020F0502020204030204" pitchFamily="34" charset="0"/>
                <a:cs typeface="Calibri" panose="020F0502020204030204" pitchFamily="34" charset="0"/>
              </a:rPr>
              <a:t>Physical health and fitness</a:t>
            </a:r>
          </a:p>
          <a:p>
            <a:r>
              <a:rPr lang="en-GB" dirty="0">
                <a:latin typeface="Calibri" panose="020F0502020204030204" pitchFamily="34" charset="0"/>
                <a:cs typeface="Calibri" panose="020F0502020204030204" pitchFamily="34" charset="0"/>
              </a:rPr>
              <a:t>Healthy eating</a:t>
            </a:r>
          </a:p>
          <a:p>
            <a:r>
              <a:rPr lang="en-GB" dirty="0">
                <a:latin typeface="Calibri" panose="020F0502020204030204" pitchFamily="34" charset="0"/>
                <a:cs typeface="Calibri" panose="020F0502020204030204" pitchFamily="34" charset="0"/>
              </a:rPr>
              <a:t>Drugs, alcohol and tobacco</a:t>
            </a:r>
          </a:p>
          <a:p>
            <a:r>
              <a:rPr lang="en-GB" dirty="0">
                <a:latin typeface="Calibri" panose="020F0502020204030204" pitchFamily="34" charset="0"/>
                <a:cs typeface="Calibri" panose="020F0502020204030204" pitchFamily="34" charset="0"/>
              </a:rPr>
              <a:t>Health and prevention</a:t>
            </a:r>
          </a:p>
          <a:p>
            <a:r>
              <a:rPr lang="en-GB" dirty="0">
                <a:latin typeface="Calibri" panose="020F0502020204030204" pitchFamily="34" charset="0"/>
                <a:cs typeface="Calibri" panose="020F0502020204030204" pitchFamily="34" charset="0"/>
              </a:rPr>
              <a:t>Basic first aid</a:t>
            </a:r>
          </a:p>
          <a:p>
            <a:r>
              <a:rPr lang="en-GB" dirty="0">
                <a:latin typeface="Calibri" panose="020F0502020204030204" pitchFamily="34" charset="0"/>
                <a:cs typeface="Calibri" panose="020F0502020204030204" pitchFamily="34" charset="0"/>
              </a:rPr>
              <a:t>Changing adolescent body (puberty)</a:t>
            </a:r>
          </a:p>
          <a:p>
            <a:endParaRPr lang="en-GB" dirty="0"/>
          </a:p>
        </p:txBody>
      </p:sp>
    </p:spTree>
    <p:extLst>
      <p:ext uri="{BB962C8B-B14F-4D97-AF65-F5344CB8AC3E}">
        <p14:creationId xmlns:p14="http://schemas.microsoft.com/office/powerpoint/2010/main" val="134564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899E-EECB-463C-873B-7962B05A14F2}"/>
              </a:ext>
            </a:extLst>
          </p:cNvPr>
          <p:cNvSpPr>
            <a:spLocks noGrp="1"/>
          </p:cNvSpPr>
          <p:nvPr>
            <p:ph type="title"/>
          </p:nvPr>
        </p:nvSpPr>
        <p:spPr/>
        <p:txBody>
          <a:bodyPr>
            <a:normAutofit/>
          </a:bodyPr>
          <a:lstStyle/>
          <a:p>
            <a:r>
              <a:rPr lang="en-GB" sz="4000" dirty="0">
                <a:latin typeface="Calibri" panose="020F0502020204030204" pitchFamily="34" charset="0"/>
                <a:cs typeface="Calibri" panose="020F0502020204030204" pitchFamily="34" charset="0"/>
              </a:rPr>
              <a:t>Sex Education </a:t>
            </a:r>
          </a:p>
        </p:txBody>
      </p:sp>
      <p:sp>
        <p:nvSpPr>
          <p:cNvPr id="3" name="Content Placeholder 2">
            <a:extLst>
              <a:ext uri="{FF2B5EF4-FFF2-40B4-BE49-F238E27FC236}">
                <a16:creationId xmlns:a16="http://schemas.microsoft.com/office/drawing/2014/main" id="{86D0F88A-DAC4-46C1-894D-DF99C077429D}"/>
              </a:ext>
            </a:extLst>
          </p:cNvPr>
          <p:cNvSpPr>
            <a:spLocks noGrp="1"/>
          </p:cNvSpPr>
          <p:nvPr>
            <p:ph idx="1"/>
          </p:nvPr>
        </p:nvSpPr>
        <p:spPr/>
        <p:txBody>
          <a:bodyPr>
            <a:normAutofit fontScale="92500" lnSpcReduction="10000"/>
          </a:bodyPr>
          <a:lstStyle/>
          <a:p>
            <a:r>
              <a:rPr lang="en-GB" dirty="0"/>
              <a:t>As in previous years we plan to deliver age-appropriate sex education as  recommended by the Department for Education</a:t>
            </a:r>
          </a:p>
          <a:p>
            <a:endParaRPr lang="en-GB" dirty="0"/>
          </a:p>
          <a:p>
            <a:r>
              <a:rPr lang="en-GB" dirty="0"/>
              <a:t>In Year 6, sex education covers how babies are made and born, sex within a loving relationship and consent.</a:t>
            </a:r>
          </a:p>
          <a:p>
            <a:endParaRPr lang="en-GB" dirty="0"/>
          </a:p>
          <a:p>
            <a:r>
              <a:rPr lang="en-GB" dirty="0"/>
              <a:t>Sex education sits firmly within our work around healthy, committed relationships</a:t>
            </a:r>
          </a:p>
          <a:p>
            <a:endParaRPr lang="en-GB" dirty="0"/>
          </a:p>
          <a:p>
            <a:r>
              <a:rPr lang="en-GB" dirty="0"/>
              <a:t>We will reflect different faith perspectives on marriage and sex during these sessions</a:t>
            </a:r>
          </a:p>
          <a:p>
            <a:endParaRPr lang="en-GB" dirty="0"/>
          </a:p>
        </p:txBody>
      </p:sp>
    </p:spTree>
    <p:extLst>
      <p:ext uri="{BB962C8B-B14F-4D97-AF65-F5344CB8AC3E}">
        <p14:creationId xmlns:p14="http://schemas.microsoft.com/office/powerpoint/2010/main" val="207006414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EBFFCB0FBB2B4F9CE650C3405437F4" ma:contentTypeVersion="13" ma:contentTypeDescription="Create a new document." ma:contentTypeScope="" ma:versionID="271a99551712aa786e6ac600ebb5d18a">
  <xsd:schema xmlns:xsd="http://www.w3.org/2001/XMLSchema" xmlns:xs="http://www.w3.org/2001/XMLSchema" xmlns:p="http://schemas.microsoft.com/office/2006/metadata/properties" xmlns:ns3="4001717c-60ee-43ab-a2e2-3938971eae38" xmlns:ns4="cb069273-4af6-4f1f-a720-d574a09dd215" targetNamespace="http://schemas.microsoft.com/office/2006/metadata/properties" ma:root="true" ma:fieldsID="b100c233c487df72b37ee1175a6c4006" ns3:_="" ns4:_="">
    <xsd:import namespace="4001717c-60ee-43ab-a2e2-3938971eae38"/>
    <xsd:import namespace="cb069273-4af6-4f1f-a720-d574a09dd21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01717c-60ee-43ab-a2e2-3938971eae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069273-4af6-4f1f-a720-d574a09dd21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9D18B6-92E7-47C2-999D-EAD209494F65}">
  <ds:schemaRefs>
    <ds:schemaRef ds:uri="http://schemas.microsoft.com/sharepoint/v3/contenttype/forms"/>
  </ds:schemaRefs>
</ds:datastoreItem>
</file>

<file path=customXml/itemProps2.xml><?xml version="1.0" encoding="utf-8"?>
<ds:datastoreItem xmlns:ds="http://schemas.openxmlformats.org/officeDocument/2006/customXml" ds:itemID="{1BAC24C3-1C36-462C-B0CA-859824EDB7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01717c-60ee-43ab-a2e2-3938971eae38"/>
    <ds:schemaRef ds:uri="cb069273-4af6-4f1f-a720-d574a09dd2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41A340-D51E-42DD-BCD8-AD2C138CFD05}">
  <ds:schemaRef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4001717c-60ee-43ab-a2e2-3938971eae38"/>
    <ds:schemaRef ds:uri="cb069273-4af6-4f1f-a720-d574a09dd21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TM04033923[[fn=Depth]]</Template>
  <TotalTime>89</TotalTime>
  <Words>834</Words>
  <Application>Microsoft Office PowerPoint</Application>
  <PresentationFormat>Widescreen</PresentationFormat>
  <Paragraphs>141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Calibri</vt:lpstr>
      <vt:lpstr>Corbel</vt:lpstr>
      <vt:lpstr>Depth</vt:lpstr>
      <vt:lpstr>Relationships and Health Education  (Including Sex Education)</vt:lpstr>
      <vt:lpstr>What is RSHE? Relationships Sex and Health Education</vt:lpstr>
      <vt:lpstr>Why is RSHE important at Mellers?</vt:lpstr>
      <vt:lpstr> Changes to RSHE </vt:lpstr>
      <vt:lpstr>Our RSHE Curriculum at Mellers</vt:lpstr>
      <vt:lpstr>Relationships Education </vt:lpstr>
      <vt:lpstr>Relationships Education </vt:lpstr>
      <vt:lpstr>Health Education</vt:lpstr>
      <vt:lpstr>Sex Education </vt:lpstr>
      <vt:lpstr>When do we teach RSHE?</vt:lpstr>
      <vt:lpstr>RSHE Inclusion</vt:lpstr>
      <vt:lpstr>How will RSHE be taught?</vt:lpstr>
      <vt:lpstr>Answering Children’s Questions</vt:lpstr>
      <vt:lpstr>Partnership with parents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and Health Education  (Including Sex Education)</dc:title>
  <dc:creator>Kiran DHANJAL</dc:creator>
  <cp:lastModifiedBy>Amanda DAWSON</cp:lastModifiedBy>
  <cp:revision>11</cp:revision>
  <dcterms:created xsi:type="dcterms:W3CDTF">2021-04-25T19:10:39Z</dcterms:created>
  <dcterms:modified xsi:type="dcterms:W3CDTF">2021-04-28T11:05:24Z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0x010100EFEBFFCB0FBB2B4F9CE650C3405437F4</vt:lpwstr>
  </property>
</Properties>
</file>